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0" r:id="rId4"/>
    <p:sldId id="288" r:id="rId5"/>
    <p:sldId id="281" r:id="rId6"/>
    <p:sldId id="282" r:id="rId7"/>
    <p:sldId id="279" r:id="rId8"/>
    <p:sldId id="287" r:id="rId9"/>
    <p:sldId id="258" r:id="rId10"/>
    <p:sldId id="283" r:id="rId11"/>
    <p:sldId id="266" r:id="rId12"/>
    <p:sldId id="271" r:id="rId13"/>
    <p:sldId id="267" r:id="rId14"/>
    <p:sldId id="274" r:id="rId15"/>
    <p:sldId id="275" r:id="rId16"/>
    <p:sldId id="285" r:id="rId17"/>
    <p:sldId id="261" r:id="rId18"/>
    <p:sldId id="269" r:id="rId19"/>
    <p:sldId id="277" r:id="rId20"/>
    <p:sldId id="268" r:id="rId21"/>
    <p:sldId id="276" r:id="rId22"/>
    <p:sldId id="264" r:id="rId23"/>
    <p:sldId id="262" r:id="rId24"/>
    <p:sldId id="272" r:id="rId25"/>
    <p:sldId id="273" r:id="rId26"/>
    <p:sldId id="278" r:id="rId27"/>
    <p:sldId id="26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p:restoredTop sz="55918"/>
  </p:normalViewPr>
  <p:slideViewPr>
    <p:cSldViewPr snapToGrid="0" snapToObjects="1">
      <p:cViewPr varScale="1">
        <p:scale>
          <a:sx n="68" d="100"/>
          <a:sy n="68" d="100"/>
        </p:scale>
        <p:origin x="144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Formal_verific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a:t>
            </a:r>
            <a:r>
              <a:rPr lang="en-US" baseline="0" dirty="0"/>
              <a:t>, I will present our work in generating fast packet-processing code using program synthesis. This is joint work with Taegyun, Aatish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logo of NYU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Program Synthesis correspond to a class of techniques that are able to generate a program that follows a series of semantic and syntactic requirements.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10</a:t>
            </a:fld>
            <a:endParaRPr lang="en-US"/>
          </a:p>
        </p:txBody>
      </p:sp>
    </p:spTree>
    <p:extLst>
      <p:ext uri="{BB962C8B-B14F-4D97-AF65-F5344CB8AC3E}">
        <p14:creationId xmlns:p14="http://schemas.microsoft.com/office/powerpoint/2010/main" val="354865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program synthesis tool we used for generating fast Pack-processing code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The user will provide two programs: one is specification and the other one is partial program with holes in it. The goal is to find one kind of hole assignment which guarantee that the specification program and the partial program can be semantically equivalent within the input range we give. SKETCH here will either fill in the hole values to make partial program become a full one if there is any feasible solutions or return false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if we want to obtain the return value of multiplying the input value by 5. Here ??(2) means the one of the integer values within 2 bits. As for the first partial program, it is feasible because SKETCH can set ??(2) to be 2 while SKETCH cannot find the satisfying result for the second partial program.</a:t>
            </a:r>
            <a:endParaRPr lang="en-US" b="0" dirty="0">
              <a:effectLst/>
            </a:endParaRPr>
          </a:p>
          <a:p>
            <a:endParaRPr lang="en-US" dirty="0"/>
          </a:p>
          <a:p>
            <a:pPr rtl="0"/>
            <a:r>
              <a:rPr lang="en-US" sz="1200" b="0" i="0" u="none" strike="noStrike" kern="1200" dirty="0">
                <a:solidFill>
                  <a:schemeClr val="tx1"/>
                </a:solidFill>
                <a:effectLst/>
                <a:latin typeface="+mn-lt"/>
                <a:ea typeface="+mn-ea"/>
                <a:cs typeface="+mn-cs"/>
              </a:rPr>
              <a:t>Just a hint, the partial program with holes representing values within a finite range of integers can be used to encode the programmer’s insight into the structure of the programmable substrates.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Hole definition, Cite the sketch paper in the right corner</a:t>
            </a:r>
            <a:endParaRPr lang="en-US" b="1" dirty="0"/>
          </a:p>
        </p:txBody>
      </p:sp>
      <p:sp>
        <p:nvSpPr>
          <p:cNvPr id="4" name="Slide Number Placeholder 3"/>
          <p:cNvSpPr>
            <a:spLocks noGrp="1"/>
          </p:cNvSpPr>
          <p:nvPr>
            <p:ph type="sldNum" sz="quarter" idx="5"/>
          </p:nvPr>
        </p:nvSpPr>
        <p:spPr/>
        <p:txBody>
          <a:bodyPr/>
          <a:lstStyle/>
          <a:p>
            <a:fld id="{822DC16D-7BA6-C54C-A5EF-FE506FEBC1D6}" type="slidenum">
              <a:rPr lang="en-US"/>
              <a:t>11</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slide shows the operational mechanism by SKETCH. SKETCH use CEGIS algorithm to do program synthesis.</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12</a:t>
            </a:fld>
            <a:endParaRPr lang="en-US"/>
          </a:p>
        </p:txBody>
      </p:sp>
    </p:spTree>
    <p:extLst>
      <p:ext uri="{BB962C8B-B14F-4D97-AF65-F5344CB8AC3E}">
        <p14:creationId xmlns:p14="http://schemas.microsoft.com/office/powerpoint/2010/main" val="376264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Chipmunk project, we will use developer’s program as the specification, use partial program to represent the structure of the substrate and use holes to represent large but finite number of low-level hardware configurations and then use program synthesis to test its feasibility.</a:t>
            </a:r>
          </a:p>
          <a:p>
            <a:endParaRPr lang="en-US" dirty="0"/>
          </a:p>
          <a:p>
            <a:r>
              <a:rPr lang="en-US" dirty="0"/>
              <a:t>All our benchmarks are borrowed from Domino. Just as the program shown here, each program has</a:t>
            </a:r>
          </a:p>
          <a:p>
            <a:r>
              <a:rPr lang="en-US" dirty="0"/>
              <a:t>both state variables and packet field. We will modify the stateful variables in Stateful ALU while change</a:t>
            </a:r>
          </a:p>
          <a:p>
            <a:r>
              <a:rPr lang="en-US" dirty="0"/>
              <a:t>the value of packet field in stateless ALU.</a:t>
            </a:r>
          </a:p>
          <a:p>
            <a:endParaRPr lang="en-US" dirty="0"/>
          </a:p>
          <a:p>
            <a:r>
              <a:rPr lang="en-US" dirty="0"/>
              <a:t>The simulator model extends RMT with stateful computation, aiming at abstracting out a switch computation</a:t>
            </a:r>
          </a:p>
          <a:p>
            <a:r>
              <a:rPr lang="en-US" dirty="0"/>
              <a:t>Into a 2D grid of ALUs. The x axis represents pipeline stages (or we can call it depth) and the y axis represents</a:t>
            </a:r>
          </a:p>
          <a:p>
            <a:r>
              <a:rPr lang="en-US" dirty="0"/>
              <a:t>Parallel ALUs within a particular stage (or we can call it width). All packet fields values are stored in PHV (packet header vectors)</a:t>
            </a:r>
          </a:p>
          <a:p>
            <a:r>
              <a:rPr lang="en-US" dirty="0"/>
              <a:t>and all ALUs’ computations are atomic so that the next packet arriving at that ALU a clock cycle later will see the updated value.</a:t>
            </a:r>
          </a:p>
          <a:p>
            <a:endParaRPr lang="en-US" dirty="0"/>
          </a:p>
          <a:p>
            <a:r>
              <a:rPr lang="en-US" b="1" dirty="0"/>
              <a:t>Add the animation and introduce Domino</a:t>
            </a:r>
          </a:p>
        </p:txBody>
      </p:sp>
      <p:sp>
        <p:nvSpPr>
          <p:cNvPr id="4" name="Slide Number Placeholder 3"/>
          <p:cNvSpPr>
            <a:spLocks noGrp="1"/>
          </p:cNvSpPr>
          <p:nvPr>
            <p:ph type="sldNum" sz="quarter" idx="10"/>
          </p:nvPr>
        </p:nvSpPr>
        <p:spPr/>
        <p:txBody>
          <a:bodyPr/>
          <a:lstStyle/>
          <a:p>
            <a:fld id="{45871415-7FA1-2E40-A21E-DEAF2F6A29FA}" type="slidenum">
              <a:rPr lang="en-US" smtClean="0"/>
              <a:t>13</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353306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271481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16</a:t>
            </a:fld>
            <a:endParaRPr lang="en-US"/>
          </a:p>
        </p:txBody>
      </p:sp>
    </p:spTree>
    <p:extLst>
      <p:ext uri="{BB962C8B-B14F-4D97-AF65-F5344CB8AC3E}">
        <p14:creationId xmlns:p14="http://schemas.microsoft.com/office/powerpoint/2010/main" val="1925711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1503665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1485151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1382264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more and more popular because they</a:t>
            </a:r>
            <a:r>
              <a:rPr lang="en-US" sz="1200" b="1" i="0" u="none" strike="noStrike" kern="1200" dirty="0">
                <a:solidFill>
                  <a:schemeClr val="tx1"/>
                </a:solidFill>
                <a:effectLst/>
                <a:latin typeface="+mn-lt"/>
                <a:ea typeface="+mn-ea"/>
                <a:cs typeface="+mn-cs"/>
              </a:rPr>
              <a:t> 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also the main reason why people want to use them to gradually replace the traditional fixed ones.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addition to programmability, with the growing link speeds, there is a need to speed up the running time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be specific, in the background where various network algorithms(</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Congestion control </a:t>
            </a:r>
            <a:r>
              <a:rPr lang="en-US" sz="1200" b="0" i="0" u="none" strike="noStrike" kern="1200" dirty="0" err="1">
                <a:solidFill>
                  <a:schemeClr val="tx1"/>
                </a:solidFill>
                <a:effectLst/>
                <a:latin typeface="+mn-lt"/>
                <a:ea typeface="+mn-ea"/>
                <a:cs typeface="+mn-cs"/>
              </a:rPr>
              <a:t>algo</a:t>
            </a:r>
            <a:r>
              <a:rPr lang="en-US" sz="1200" b="0" i="0" u="none" strike="noStrike" kern="1200" dirty="0">
                <a:solidFill>
                  <a:schemeClr val="tx1"/>
                </a:solidFill>
                <a:effectLst/>
                <a:latin typeface="+mn-lt"/>
                <a:ea typeface="+mn-ea"/>
                <a:cs typeface="+mn-cs"/>
              </a:rPr>
              <a:t>; load balancing algorithms) appear so quickly, “R</a:t>
            </a:r>
            <a:r>
              <a:rPr lang="en-US" sz="1200" b="0" i="0" kern="1200" dirty="0">
                <a:solidFill>
                  <a:schemeClr val="tx1"/>
                </a:solidFill>
                <a:effectLst/>
                <a:latin typeface="+mn-lt"/>
                <a:ea typeface="+mn-ea"/>
                <a:cs typeface="+mn-cs"/>
              </a:rPr>
              <a:t>esearchers and engineers need to try out thousands of ideas”</a:t>
            </a:r>
            <a:r>
              <a:rPr lang="en-US" sz="1200" b="0" i="0" u="none" strike="noStrike" kern="1200" dirty="0">
                <a:solidFill>
                  <a:schemeClr val="tx1"/>
                </a:solidFill>
                <a:effectLst/>
                <a:latin typeface="+mn-lt"/>
                <a:ea typeface="+mn-ea"/>
                <a:cs typeface="+mn-cs"/>
              </a:rPr>
              <a:t> and hence they have more requirements for low-level </a:t>
            </a:r>
          </a:p>
          <a:p>
            <a:r>
              <a:rPr lang="en-US" sz="1200" b="0" i="0" u="none" strike="noStrike" kern="1200" dirty="0">
                <a:solidFill>
                  <a:schemeClr val="tx1"/>
                </a:solidFill>
                <a:effectLst/>
                <a:latin typeface="+mn-lt"/>
                <a:ea typeface="+mn-ea"/>
                <a:cs typeface="+mn-cs"/>
              </a:rPr>
              <a:t>network. However, traditional fixed network substrates have fixed functionality and users cannot fundamentally change it. If the designers want to include more functions into fixed substrates, it may take several years.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fast programs in programmable substrates is really difficult.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Change the </a:t>
            </a:r>
            <a:r>
              <a:rPr lang="en-US" sz="1200" b="1" i="0" u="none" strike="noStrike" kern="1200" dirty="0" err="1">
                <a:solidFill>
                  <a:schemeClr val="tx1"/>
                </a:solidFill>
                <a:effectLst/>
                <a:latin typeface="+mn-lt"/>
                <a:ea typeface="+mn-ea"/>
                <a:cs typeface="+mn-cs"/>
              </a:rPr>
              <a:t>smartNIC</a:t>
            </a:r>
            <a:r>
              <a:rPr lang="en-US" sz="1200" b="1" i="0" u="none" strike="noStrike" kern="1200" dirty="0">
                <a:solidFill>
                  <a:schemeClr val="tx1"/>
                </a:solidFill>
                <a:effectLst/>
                <a:latin typeface="+mn-lt"/>
                <a:ea typeface="+mn-ea"/>
                <a:cs typeface="+mn-cs"/>
              </a:rPr>
              <a:t> picture</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3845898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2404939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benchmarks, we started with eight programs drawn from multiple sources and these programs were previously compiled with Domino. Then, we mutated these programs in semantic-preserving ways to generate 10 mutations for each of the 8 programs. The way we generate mutations is based on the following ‘noise generation’ method,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switch the if-else statement and switch the order of statement within if. The mutation generator will pass the program several times and add some ‘semantically equivalent modifications’ to the program. In theory, if Domino can generate code for original program successfully, it should do so for ten mutations. However, this is not the case.</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Get rid of the first one</a:t>
            </a:r>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1012706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Our current experiment results have shown the advantages of our Chipmunk mainly in two aspects. For completeness, although we can not guarantee that Chipmunk has 100% completeness for generating code but its performance has already much better than Domino. </a:t>
            </a: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882394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both Domino and Chipmunk are successful, Chipmunk can generate code with fewer pipeline stages which is severely constrained in programmable switches (</a:t>
            </a:r>
            <a:r>
              <a:rPr lang="en-US" sz="1200" b="0" i="0" u="none" strike="noStrike" kern="1200" dirty="0" err="1">
                <a:solidFill>
                  <a:schemeClr val="tx1"/>
                </a:solidFill>
                <a:effectLst/>
                <a:latin typeface="+mn-lt"/>
                <a:ea typeface="+mn-ea"/>
                <a:cs typeface="+mn-cs"/>
              </a:rPr>
              <a:t>i.e</a:t>
            </a:r>
            <a:r>
              <a:rPr lang="en-US" sz="1200" b="0" i="0" u="none" strike="noStrike" kern="1200" dirty="0">
                <a:solidFill>
                  <a:schemeClr val="tx1"/>
                </a:solidFill>
                <a:effectLst/>
                <a:latin typeface="+mn-lt"/>
                <a:ea typeface="+mn-ea"/>
                <a:cs typeface="+mn-cs"/>
              </a:rPr>
              <a:t> 12 stage for Tofino switch). The reason that in some cases Chipmunk may consume more ALUs per stage is because, if we expand the pipeline to more stages, we can balance computation task to future stages and reduce the number of ALUs used per stage. But given the priority of number of pipeline stages, we prefer to use Chipmunk.</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3047903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automatically generate fast packet-processing code which is more complete and hardware-resource saving at the cost of long compilation time.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shown that program synthesis can play an important role in code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Based on the current research result, we are confident that the application of this idea can expand to generate fast programs for more programmable substrates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research</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still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ongoing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and</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am welcoming for all feedback. Thank you for listening.</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3</a:t>
            </a:fld>
            <a:endParaRPr lang="en-US"/>
          </a:p>
        </p:txBody>
      </p:sp>
    </p:spTree>
    <p:extLst>
      <p:ext uri="{BB962C8B-B14F-4D97-AF65-F5344CB8AC3E}">
        <p14:creationId xmlns:p14="http://schemas.microsoft.com/office/powerpoint/2010/main" val="272672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 are two main reasons. First of all, developing such fast programs requires manual optimization by experts who are familiar with each underlying hardware architecture. For example, they must be aware of the cache and memory hierarchy for CPUs and SoC-based NICs; ALU, TCAM and SRAM limits for programmable switches; and of lookup tables, placement and routing for an FPGA. In reality,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rtl="0"/>
            <a:r>
              <a:rPr lang="en-US" sz="1200" b="0" i="0" u="none" strike="noStrike" kern="1200" dirty="0">
                <a:solidFill>
                  <a:schemeClr val="tx1"/>
                </a:solidFill>
                <a:effectLst/>
                <a:latin typeface="+mn-lt"/>
                <a:ea typeface="+mn-ea"/>
                <a:cs typeface="+mn-cs"/>
              </a:rPr>
              <a:t>Then, you may ask the question: why not design an optimizing compiler to reduce the workload and do optimization automatically. This brings the second reason. </a:t>
            </a:r>
            <a:r>
              <a:rPr lang="en-US" dirty="0"/>
              <a:t>I agree that an optimizing compiler will definitely alleviate the difficulties of generating such fast code</a:t>
            </a:r>
            <a:r>
              <a:rPr lang="en-US" sz="1200" b="0" i="0" u="none" strike="noStrike" kern="1200" dirty="0">
                <a:solidFill>
                  <a:schemeClr val="tx1"/>
                </a:solidFill>
                <a:effectLst/>
                <a:latin typeface="+mn-lt"/>
                <a:ea typeface="+mn-ea"/>
                <a:cs typeface="+mn-cs"/>
              </a:rPr>
              <a:t>, but building the optimizing compiler itself is arduous but </a:t>
            </a:r>
            <a:r>
              <a:rPr lang="en-US" altLang="ja-JP" sz="1200" b="0" i="0" u="none" strike="noStrike" kern="1200" dirty="0">
                <a:solidFill>
                  <a:schemeClr val="tx1"/>
                </a:solidFill>
                <a:effectLst/>
                <a:latin typeface="+mn-lt"/>
                <a:ea typeface="+mn-ea"/>
                <a:cs typeface="+mn-cs"/>
              </a:rPr>
              <a:t>hard to make progress</a:t>
            </a:r>
            <a:r>
              <a:rPr lang="en-US" sz="1200" b="0" i="0" u="none" strike="noStrike" kern="1200" dirty="0">
                <a:solidFill>
                  <a:schemeClr val="tx1"/>
                </a:solidFill>
                <a:effectLst/>
                <a:latin typeface="+mn-lt"/>
                <a:ea typeface="+mn-ea"/>
                <a:cs typeface="+mn-cs"/>
              </a:rPr>
              <a:t> because the building step requires significant engineering efforts, usually it will span decades, which is both time-consuming and money-consuming and cannot catch up with the evolving network hardware. Neither academic nor industrial area have strong motivation to do this.</a:t>
            </a:r>
            <a:endParaRPr lang="en-US" b="0"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64853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here comes to the primary contribution in this talk: introducing program synthesis to develop code generator which we can use to generate fast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other words, we map the code generation problem to one program synthesis problem and make full use of the existing program synthesis tools to solve it automatically.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Program synthesis is to automatically construct a program that satisfy given specification. Specification can be set of input/output examples (unit tests), natural language, or any other form that is easier to write the expected program.</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 user will provide a specification and a family of implementation candidates and then the program synthesis machine will implement search algorithm to find the implementation that satisfies specification. Because of its automatic code generation ability, people call it the “Ultimate Dream of CS”</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will talk about the details in the later slides.</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Then, you may ask why not design an optimizing compiler to do this stuff automatically? This turns to the second reason. I agree that an optimizing compiler will definitely alleviate the difficulties of generating such fast code, but the process of building one optimizing compiler itself will take quite long time which may not be available for new and evolving network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in response to the above concerns, we look at this problem in another aspect and try to use program synthesis to develop code generators for emerging network substrates.</a:t>
            </a:r>
          </a:p>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90736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program synthesis problem face a key challenge: it will take quite a long time to solve it because its a search space grows exponentially where the final result hides in a small area of the search space. However, it is still meaningful to use it here mainly because of three reasons.</a:t>
            </a:r>
          </a:p>
          <a:p>
            <a:endParaRPr lang="en-US" dirty="0"/>
          </a:p>
          <a:p>
            <a:r>
              <a:rPr lang="en-US" dirty="0"/>
              <a:t>First of all, most fast packet-processing programs are naturally small and simple (because they only need to support very easy algorithms in programmable devices), and if we use powerful machines and run our job in parallel, we can find the solution within reasonable time.</a:t>
            </a:r>
            <a:r>
              <a:rPr lang="zh-CN" altLang="en-US" dirty="0"/>
              <a:t> </a:t>
            </a:r>
            <a:r>
              <a:rPr lang="en-US" altLang="zh-CN" dirty="0"/>
              <a:t>It may be impossible for us to find a needle in Pacific Ocean with only one diver but if we have 1000 divers and ask them to pick up a needle in NYU swimming pool, they may finish it within an hour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closely related to the real life situation.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In addition, currently there are more and more mature open-source synthesis tools and promising real-world applications of synthesis. We can foresee the appearance of new and well-developed synthesis tools which can speeding up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dirty="0">
                <a:solidFill>
                  <a:schemeClr val="tx1"/>
                </a:solidFill>
                <a:effectLst/>
                <a:latin typeface="+mn-lt"/>
                <a:ea typeface="+mn-ea"/>
                <a:cs typeface="+mn-cs"/>
              </a:rPr>
              <a:t>The early 21st century has seen a surge of practical interest in the idea of program synthesis in the </a:t>
            </a:r>
            <a:r>
              <a:rPr lang="en-US" sz="1200" b="0" i="0" u="none" strike="noStrike" kern="1200" dirty="0">
                <a:solidFill>
                  <a:schemeClr val="tx1"/>
                </a:solidFill>
                <a:effectLst/>
                <a:latin typeface="+mn-lt"/>
                <a:ea typeface="+mn-ea"/>
                <a:cs typeface="+mn-cs"/>
                <a:hlinkClick r:id="rId3"/>
              </a:rPr>
              <a:t>formal verification</a:t>
            </a:r>
            <a:r>
              <a:rPr lang="en-US" sz="1200" b="0" i="0" u="none" strike="noStrike" kern="1200" dirty="0">
                <a:solidFill>
                  <a:schemeClr val="tx1"/>
                </a:solidFill>
                <a:effectLst/>
                <a:latin typeface="+mn-lt"/>
                <a:ea typeface="+mn-ea"/>
                <a:cs typeface="+mn-cs"/>
              </a:rPr>
              <a:t> community.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2014 there has been a yearly program synthesis competition comparing different algorithms for program synthesis in a competitive event, the Syntax-Guided Synthesis Competition (or </a:t>
            </a:r>
            <a:r>
              <a:rPr lang="en-US" sz="1200" b="0" i="0" u="none" strike="noStrike" kern="1200" dirty="0" err="1">
                <a:solidFill>
                  <a:schemeClr val="tx1"/>
                </a:solidFill>
                <a:effectLst/>
                <a:latin typeface="+mn-lt"/>
                <a:ea typeface="+mn-ea"/>
                <a:cs typeface="+mn-cs"/>
              </a:rPr>
              <a:t>SyGuS</a:t>
            </a:r>
            <a:r>
              <a:rPr lang="en-US" sz="1200" b="0" i="0" u="none" strike="noStrike" kern="1200" dirty="0">
                <a:solidFill>
                  <a:schemeClr val="tx1"/>
                </a:solidFill>
                <a:effectLst/>
                <a:latin typeface="+mn-lt"/>
                <a:ea typeface="+mn-ea"/>
                <a:cs typeface="+mn-cs"/>
              </a:rPr>
              <a:t>-Comp).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every year, we get more synthesis tools candidates through the competition.</a:t>
            </a:r>
          </a:p>
        </p:txBody>
      </p:sp>
      <p:sp>
        <p:nvSpPr>
          <p:cNvPr id="4" name="Slide Number Placeholder 3"/>
          <p:cNvSpPr>
            <a:spLocks noGrp="1"/>
          </p:cNvSpPr>
          <p:nvPr>
            <p:ph type="sldNum" sz="quarter" idx="5"/>
          </p:nvPr>
        </p:nvSpPr>
        <p:spPr/>
        <p:txBody>
          <a:bodyPr/>
          <a:lstStyle/>
          <a:p>
            <a:fld id="{822DC16D-7BA6-C54C-A5EF-FE506FEBC1D6}" type="slidenum">
              <a:rPr lang="en-US"/>
              <a:t>9</a:t>
            </a:fld>
            <a:endParaRPr lang="en-US"/>
          </a:p>
        </p:txBody>
      </p:sp>
    </p:spTree>
    <p:extLst>
      <p:ext uri="{BB962C8B-B14F-4D97-AF65-F5344CB8AC3E}">
        <p14:creationId xmlns:p14="http://schemas.microsoft.com/office/powerpoint/2010/main" val="255783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11/10/19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11/10/19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11/10/19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11/10/19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11/10/19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3.tiff"/><Relationship Id="rId4" Type="http://schemas.openxmlformats.org/officeDocument/2006/relationships/image" Target="../media/image12.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40" y="5185564"/>
            <a:ext cx="2336800" cy="863600"/>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6000" y="5253773"/>
            <a:ext cx="2743200" cy="73660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Introduction to Program Synthesis</a:t>
            </a:r>
          </a:p>
        </p:txBody>
      </p:sp>
      <p:sp>
        <p:nvSpPr>
          <p:cNvPr id="3" name="Rectangle 2">
            <a:extLst>
              <a:ext uri="{FF2B5EF4-FFF2-40B4-BE49-F238E27FC236}">
                <a16:creationId xmlns:a16="http://schemas.microsoft.com/office/drawing/2014/main" id="{F8DE130A-C8B4-4D48-BC83-BE171477F741}"/>
              </a:ext>
            </a:extLst>
          </p:cNvPr>
          <p:cNvSpPr/>
          <p:nvPr/>
        </p:nvSpPr>
        <p:spPr>
          <a:xfrm>
            <a:off x="1084730" y="1396821"/>
            <a:ext cx="10523838" cy="523220"/>
          </a:xfrm>
          <a:prstGeom prst="rect">
            <a:avLst/>
          </a:prstGeom>
        </p:spPr>
        <p:txBody>
          <a:bodyPr wrap="square">
            <a:spAutoFit/>
          </a:bodyPr>
          <a:lstStyle/>
          <a:p>
            <a:pPr marL="457200" indent="-457200">
              <a:buFont typeface="Arial" panose="020B0604020202020204" pitchFamily="34" charset="0"/>
              <a:buChar char="•"/>
            </a:pPr>
            <a:r>
              <a:rPr lang="en-US" sz="2800"/>
              <a:t>Automatically construct a program that satisfy given specification.</a:t>
            </a:r>
          </a:p>
        </p:txBody>
      </p:sp>
      <p:pic>
        <p:nvPicPr>
          <p:cNvPr id="5" name="Picture 4">
            <a:extLst>
              <a:ext uri="{FF2B5EF4-FFF2-40B4-BE49-F238E27FC236}">
                <a16:creationId xmlns:a16="http://schemas.microsoft.com/office/drawing/2014/main" id="{6ADDFC2C-D6CB-9945-8AC8-AE0123E01DEA}"/>
              </a:ext>
            </a:extLst>
          </p:cNvPr>
          <p:cNvPicPr>
            <a:picLocks noChangeAspect="1"/>
          </p:cNvPicPr>
          <p:nvPr/>
        </p:nvPicPr>
        <p:blipFill>
          <a:blip r:embed="rId3"/>
          <a:stretch>
            <a:fillRect/>
          </a:stretch>
        </p:blipFill>
        <p:spPr>
          <a:xfrm>
            <a:off x="6787979" y="2827050"/>
            <a:ext cx="4127500" cy="2832100"/>
          </a:xfrm>
          <a:prstGeom prst="rect">
            <a:avLst/>
          </a:prstGeom>
        </p:spPr>
      </p:pic>
      <p:pic>
        <p:nvPicPr>
          <p:cNvPr id="6" name="Picture 5">
            <a:extLst>
              <a:ext uri="{FF2B5EF4-FFF2-40B4-BE49-F238E27FC236}">
                <a16:creationId xmlns:a16="http://schemas.microsoft.com/office/drawing/2014/main" id="{6B15F734-4564-A146-B853-01E6C088E899}"/>
              </a:ext>
            </a:extLst>
          </p:cNvPr>
          <p:cNvPicPr>
            <a:picLocks noChangeAspect="1"/>
          </p:cNvPicPr>
          <p:nvPr/>
        </p:nvPicPr>
        <p:blipFill>
          <a:blip r:embed="rId4"/>
          <a:stretch>
            <a:fillRect/>
          </a:stretch>
        </p:blipFill>
        <p:spPr>
          <a:xfrm>
            <a:off x="1276521" y="2768779"/>
            <a:ext cx="4889500" cy="2692400"/>
          </a:xfrm>
          <a:prstGeom prst="rect">
            <a:avLst/>
          </a:prstGeom>
        </p:spPr>
      </p:pic>
    </p:spTree>
    <p:extLst>
      <p:ext uri="{BB962C8B-B14F-4D97-AF65-F5344CB8AC3E}">
        <p14:creationId xmlns:p14="http://schemas.microsoft.com/office/powerpoint/2010/main" val="290600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96417" y="3478531"/>
            <a:ext cx="2819683" cy="605230"/>
          </a:xfrm>
          <a:prstGeom prst="rect">
            <a:avLst/>
          </a:prstGeom>
          <a:noFill/>
        </p:spPr>
        <p:txBody>
          <a:bodyPr wrap="none" rtlCol="0">
            <a:spAutoFit/>
          </a:bodyPr>
          <a:lstStyle/>
          <a:p>
            <a:r>
              <a:rPr lang="en-US" sz="3333" b="1" dirty="0"/>
              <a:t>Feasible</a:t>
            </a:r>
            <a:r>
              <a:rPr lang="en-US" sz="3333" dirty="0"/>
              <a:t> sketch</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794047" y="3496858"/>
            <a:ext cx="4536050" cy="1118127"/>
          </a:xfrm>
          <a:prstGeom prst="rect">
            <a:avLst/>
          </a:prstGeom>
          <a:noFill/>
        </p:spPr>
        <p:txBody>
          <a:bodyPr wrap="none" rtlCol="0">
            <a:spAutoFit/>
          </a:bodyPr>
          <a:lstStyle/>
          <a:p>
            <a:r>
              <a:rPr lang="en-US" sz="3333" b="1" dirty="0"/>
              <a:t>Infeasible</a:t>
            </a:r>
            <a:r>
              <a:rPr lang="en-US" sz="3333" dirty="0"/>
              <a:t> sketch; no </a:t>
            </a:r>
          </a:p>
          <a:p>
            <a:r>
              <a:rPr lang="en-US" sz="3333" dirty="0"/>
              <a:t>possible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734467"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??(2);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8013007"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??(2);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Background: The SKETCH program synthesizer</a:t>
            </a:r>
          </a:p>
        </p:txBody>
      </p:sp>
      <p:sp>
        <p:nvSpPr>
          <p:cNvPr id="16" name="Title 1">
            <a:extLst>
              <a:ext uri="{FF2B5EF4-FFF2-40B4-BE49-F238E27FC236}">
                <a16:creationId xmlns:a16="http://schemas.microsoft.com/office/drawing/2014/main" id="{6F2C5E14-C986-A04C-A366-3A24A0CA88E9}"/>
              </a:ext>
            </a:extLst>
          </p:cNvPr>
          <p:cNvSpPr txBox="1">
            <a:spLocks/>
          </p:cNvSpPr>
          <p:nvPr/>
        </p:nvSpPr>
        <p:spPr>
          <a:xfrm>
            <a:off x="270934" y="6072445"/>
            <a:ext cx="1192106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given the partial program</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734467"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2;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SKETCH’s synthesis algorithm</a:t>
            </a:r>
          </a:p>
        </p:txBody>
      </p:sp>
      <p:sp>
        <p:nvSpPr>
          <p:cNvPr id="22" name="Title 1">
            <a:extLst>
              <a:ext uri="{FF2B5EF4-FFF2-40B4-BE49-F238E27FC236}">
                <a16:creationId xmlns:a16="http://schemas.microsoft.com/office/drawing/2014/main" id="{09B9B27F-6AA2-6F42-994D-B19CA356E8AF}"/>
              </a:ext>
            </a:extLst>
          </p:cNvPr>
          <p:cNvSpPr txBox="1">
            <a:spLocks/>
          </p:cNvSpPr>
          <p:nvPr/>
        </p:nvSpPr>
        <p:spPr>
          <a:xfrm>
            <a:off x="285328" y="5883121"/>
            <a:ext cx="11738919" cy="7916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Automatically generate programs which satisfy specification by providing the skeleton</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26546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sp>
        <p:nvSpPr>
          <p:cNvPr id="276" name="TextBox 275">
            <a:extLst>
              <a:ext uri="{FF2B5EF4-FFF2-40B4-BE49-F238E27FC236}">
                <a16:creationId xmlns:a16="http://schemas.microsoft.com/office/drawing/2014/main" id="{62E32B08-0ED6-5F4A-97A0-C4CFB787F82A}"/>
              </a:ext>
            </a:extLst>
          </p:cNvPr>
          <p:cNvSpPr txBox="1"/>
          <p:nvPr/>
        </p:nvSpPr>
        <p:spPr>
          <a:xfrm>
            <a:off x="-771212" y="179706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cxnSp>
        <p:nvCxnSpPr>
          <p:cNvPr id="278" name="Straight Arrow Connector 277">
            <a:extLst>
              <a:ext uri="{FF2B5EF4-FFF2-40B4-BE49-F238E27FC236}">
                <a16:creationId xmlns:a16="http://schemas.microsoft.com/office/drawing/2014/main" id="{2AC5412D-F3FB-C241-9F90-9A8876D6D100}"/>
              </a:ext>
            </a:extLst>
          </p:cNvPr>
          <p:cNvCxnSpPr>
            <a:cxnSpLocks/>
            <a:stCxn id="274" idx="3"/>
            <a:endCxn id="286" idx="1"/>
          </p:cNvCxnSpPr>
          <p:nvPr/>
        </p:nvCxnSpPr>
        <p:spPr>
          <a:xfrm flipV="1">
            <a:off x="2828003" y="3517793"/>
            <a:ext cx="186561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660A5FDF-48E8-1243-8A76-D80B5EF095AF}"/>
              </a:ext>
            </a:extLst>
          </p:cNvPr>
          <p:cNvSpPr txBox="1"/>
          <p:nvPr/>
        </p:nvSpPr>
        <p:spPr>
          <a:xfrm>
            <a:off x="2988187" y="3265157"/>
            <a:ext cx="1265589" cy="707886"/>
          </a:xfrm>
          <a:prstGeom prst="rect">
            <a:avLst/>
          </a:prstGeom>
          <a:solidFill>
            <a:schemeClr val="bg1"/>
          </a:solidFill>
        </p:spPr>
        <p:txBody>
          <a:bodyPr wrap="square" rtlCol="0">
            <a:spAutoFit/>
          </a:bodyPr>
          <a:lstStyle/>
          <a:p>
            <a:pPr algn="ctr"/>
            <a:r>
              <a:rPr lang="en-US" sz="2000" dirty="0"/>
              <a:t>Chipmunk</a:t>
            </a:r>
          </a:p>
          <a:p>
            <a:pPr algn="ctr"/>
            <a:r>
              <a:rPr lang="en-US" sz="2000" dirty="0"/>
              <a:t>compiler</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5984815" y="1781857"/>
            <a:ext cx="4485139" cy="372090"/>
          </a:xfrm>
          <a:prstGeom prst="rect">
            <a:avLst/>
          </a:prstGeom>
          <a:noFill/>
        </p:spPr>
        <p:txBody>
          <a:bodyPr wrap="none" rtlCol="0">
            <a:spAutoFit/>
          </a:bodyPr>
          <a:lstStyle/>
          <a:p>
            <a:r>
              <a:rPr lang="en-US" sz="1818" dirty="0"/>
              <a:t>Simulator for programmable switch hardware</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18447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34569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51040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645130"/>
            <a:ext cx="267270" cy="2437554"/>
          </a:xfrm>
          <a:prstGeom prst="bentConnector4">
            <a:avLst>
              <a:gd name="adj1" fmla="val -85531"/>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Using SKETCH for switch code generation</a:t>
            </a:r>
          </a:p>
        </p:txBody>
      </p:sp>
      <p:sp>
        <p:nvSpPr>
          <p:cNvPr id="80" name="Title 1">
            <a:extLst>
              <a:ext uri="{FF2B5EF4-FFF2-40B4-BE49-F238E27FC236}">
                <a16:creationId xmlns:a16="http://schemas.microsoft.com/office/drawing/2014/main" id="{1AA4D9DC-7FEC-594B-9213-43FA6F69D331}"/>
              </a:ext>
            </a:extLst>
          </p:cNvPr>
          <p:cNvSpPr txBox="1">
            <a:spLocks/>
          </p:cNvSpPr>
          <p:nvPr/>
        </p:nvSpPr>
        <p:spPr>
          <a:xfrm>
            <a:off x="255313" y="5275124"/>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State variable </a:t>
            </a:r>
            <a:r>
              <a:rPr lang="en-US" sz="2400" dirty="0">
                <a:solidFill>
                  <a:schemeClr val="tx1"/>
                </a:solidFill>
                <a:latin typeface="Calibri"/>
                <a:sym typeface="Wingdings" pitchFamily="2" charset="2"/>
              </a:rPr>
              <a:t> Stateful ALU; Packet field  Stateless ALU</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Abstract out a switch computation flow into a 2D grid of ALU</a:t>
            </a:r>
          </a:p>
        </p:txBody>
      </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4" grpId="0"/>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5396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320505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0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172734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174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82951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lnSpcReduction="10000"/>
          </a:bodyPr>
          <a:lstStyle/>
          <a:p>
            <a:r>
              <a:rPr lang="en-US" dirty="0"/>
              <a:t>Lots of programmable network devices (e.g., switch, </a:t>
            </a:r>
            <a:r>
              <a:rPr lang="en-US" dirty="0" err="1"/>
              <a:t>smartNIC</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r>
              <a:rPr lang="en-US" dirty="0"/>
              <a:t>Allows us to program new functionality into the network (e.g., caching, load balancing, congestion control, etc.)</a:t>
            </a:r>
          </a:p>
          <a:p>
            <a:endParaRPr lang="en-US" dirty="0"/>
          </a:p>
          <a:p>
            <a:r>
              <a:rPr lang="en-US" dirty="0"/>
              <a:t>Easy to get started with programming these devices, but hard to write optimized code. </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19520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0397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0207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7675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3767551"/>
            <a:ext cx="1924050" cy="369332"/>
          </a:xfrm>
          <a:prstGeom prst="rect">
            <a:avLst/>
          </a:prstGeom>
          <a:noFill/>
        </p:spPr>
        <p:txBody>
          <a:bodyPr wrap="square" rtlCol="0">
            <a:spAutoFit/>
          </a:bodyPr>
          <a:lstStyle/>
          <a:p>
            <a:r>
              <a:rPr lang="en-US" dirty="0"/>
              <a:t>6.5 </a:t>
            </a:r>
            <a:r>
              <a:rPr lang="en-US" dirty="0" err="1"/>
              <a:t>Tbits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24890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838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benchmarks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6" name="TextBox 5">
            <a:extLst>
              <a:ext uri="{FF2B5EF4-FFF2-40B4-BE49-F238E27FC236}">
                <a16:creationId xmlns:a16="http://schemas.microsoft.com/office/drawing/2014/main" id="{5EDC3E62-9309-6C4A-8691-357902D7B937}"/>
              </a:ext>
            </a:extLst>
          </p:cNvPr>
          <p:cNvSpPr txBox="1"/>
          <p:nvPr/>
        </p:nvSpPr>
        <p:spPr>
          <a:xfrm>
            <a:off x="926757" y="1389809"/>
            <a:ext cx="6932140" cy="369332"/>
          </a:xfrm>
          <a:prstGeom prst="rect">
            <a:avLst/>
          </a:prstGeom>
          <a:noFill/>
        </p:spPr>
        <p:txBody>
          <a:bodyPr wrap="square" rtlCol="0">
            <a:spAutoFit/>
          </a:bodyPr>
          <a:lstStyle/>
          <a:p>
            <a:r>
              <a:rPr lang="en-US" b="1" dirty="0"/>
              <a:t>Some ways to generate mutator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Manually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4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Experiment result </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967910"/>
            <a:ext cx="6932140" cy="1477328"/>
          </a:xfrm>
          <a:prstGeom prst="rect">
            <a:avLst/>
          </a:prstGeom>
          <a:noFill/>
        </p:spPr>
        <p:txBody>
          <a:bodyPr wrap="square" rtlCol="0">
            <a:spAutoFit/>
          </a:bodyPr>
          <a:lstStyle/>
          <a:p>
            <a:pPr marL="285750" indent="-285750">
              <a:buFont typeface="Arial" panose="020B0604020202020204" pitchFamily="34" charset="0"/>
              <a:buChar char="•"/>
            </a:pPr>
            <a:r>
              <a:rPr lang="en-US" b="1"/>
              <a:t>Compilation result</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Resource usage</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Compilation time </a:t>
            </a:r>
          </a:p>
        </p:txBody>
      </p:sp>
      <p:sp>
        <p:nvSpPr>
          <p:cNvPr id="6" name="TextBox 5">
            <a:extLst>
              <a:ext uri="{FF2B5EF4-FFF2-40B4-BE49-F238E27FC236}">
                <a16:creationId xmlns:a16="http://schemas.microsoft.com/office/drawing/2014/main" id="{922F54D0-C445-5246-B19F-2D7BF091539A}"/>
              </a:ext>
            </a:extLst>
          </p:cNvPr>
          <p:cNvSpPr txBox="1"/>
          <p:nvPr/>
        </p:nvSpPr>
        <p:spPr>
          <a:xfrm>
            <a:off x="926757" y="1488665"/>
            <a:ext cx="6932140" cy="369332"/>
          </a:xfrm>
          <a:prstGeom prst="rect">
            <a:avLst/>
          </a:prstGeom>
          <a:noFill/>
        </p:spPr>
        <p:txBody>
          <a:bodyPr wrap="square" rtlCol="0">
            <a:spAutoFit/>
          </a:bodyPr>
          <a:lstStyle/>
          <a:p>
            <a:r>
              <a:rPr lang="en-US" b="1"/>
              <a:t>Compare Chipmunk with Domino in three aspects</a:t>
            </a:r>
          </a:p>
        </p:txBody>
      </p:sp>
    </p:spTree>
    <p:extLst>
      <p:ext uri="{BB962C8B-B14F-4D97-AF65-F5344CB8AC3E}">
        <p14:creationId xmlns:p14="http://schemas.microsoft.com/office/powerpoint/2010/main" val="224956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349412012"/>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70% (timeout)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 </a:t>
            </a:r>
          </a:p>
        </p:txBody>
      </p:sp>
      <p:sp>
        <p:nvSpPr>
          <p:cNvPr id="2" name="Oval 1">
            <a:extLst>
              <a:ext uri="{FF2B5EF4-FFF2-40B4-BE49-F238E27FC236}">
                <a16:creationId xmlns:a16="http://schemas.microsoft.com/office/drawing/2014/main" id="{546865A1-90F3-0543-B3D6-369E077F5447}"/>
              </a:ext>
            </a:extLst>
          </p:cNvPr>
          <p:cNvSpPr/>
          <p:nvPr/>
        </p:nvSpPr>
        <p:spPr>
          <a:xfrm>
            <a:off x="8134350" y="4895850"/>
            <a:ext cx="127635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2095402363"/>
              </p:ext>
            </p:extLst>
          </p:nvPr>
        </p:nvGraphicFramePr>
        <p:xfrm>
          <a:off x="1655808" y="2465036"/>
          <a:ext cx="7787847" cy="1854200"/>
        </p:xfrm>
        <a:graphic>
          <a:graphicData uri="http://schemas.openxmlformats.org/drawingml/2006/table">
            <a:tbl>
              <a:tblPr firstRow="1" bandRow="1">
                <a:tableStyleId>{5C22544A-7EE6-4342-B048-85BDC9FD1C3A}</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tblGrid>
              <a:tr h="370840">
                <a:tc>
                  <a:txBody>
                    <a:bodyPr/>
                    <a:lstStyle/>
                    <a:p>
                      <a:pPr algn="ctr"/>
                      <a:r>
                        <a:rPr lang="en-US">
                          <a:solidFill>
                            <a:schemeClr val="tx1"/>
                          </a:solidFill>
                        </a:rPr>
                        <a:t>Program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Chipmunk</a:t>
                      </a:r>
                    </a:p>
                  </a:txBody>
                  <a:tcPr/>
                </a:tc>
                <a:tc>
                  <a:txBody>
                    <a:bodyPr/>
                    <a:lstStyle/>
                    <a:p>
                      <a:r>
                        <a:rPr lang="en-US">
                          <a:solidFill>
                            <a:schemeClr val="tx1"/>
                          </a:solidFill>
                        </a:rPr>
                        <a:t>Domino</a:t>
                      </a:r>
                      <a:endParaRPr lang="en-US"/>
                    </a:p>
                  </a:txBody>
                  <a:tcPr/>
                </a:tc>
                <a:extLst>
                  <a:ext uri="{0D108BD9-81ED-4DB2-BD59-A6C34878D82A}">
                    <a16:rowId xmlns:a16="http://schemas.microsoft.com/office/drawing/2014/main" val="1851333489"/>
                  </a:ext>
                </a:extLst>
              </a:tr>
              <a:tr h="370840">
                <a:tc>
                  <a:txBody>
                    <a:bodyPr/>
                    <a:lstStyle/>
                    <a:p>
                      <a:pPr algn="ctr"/>
                      <a:endParaRPr lang="en-US">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endParaRPr>
                    </a:p>
                  </a:txBody>
                  <a:tcPr/>
                </a:tc>
                <a:tc>
                  <a:txBody>
                    <a:bodyPr/>
                    <a:lstStyle/>
                    <a:p>
                      <a:endParaRPr lang="en-US"/>
                    </a:p>
                  </a:txBody>
                  <a:tcPr/>
                </a:tc>
                <a:extLst>
                  <a:ext uri="{0D108BD9-81ED-4DB2-BD59-A6C34878D82A}">
                    <a16:rowId xmlns:a16="http://schemas.microsoft.com/office/drawing/2014/main" val="3219223902"/>
                  </a:ext>
                </a:extLst>
              </a:tr>
              <a:tr h="370840">
                <a:tc>
                  <a:txBody>
                    <a:bodyPr/>
                    <a:lstStyle/>
                    <a:p>
                      <a:r>
                        <a:rPr lang="en-US"/>
                        <a:t>RCP</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2444784364"/>
                  </a:ext>
                </a:extLst>
              </a:tr>
              <a:tr h="370840">
                <a:tc>
                  <a:txBody>
                    <a:bodyPr/>
                    <a:lstStyle/>
                    <a:p>
                      <a:r>
                        <a:rPr lang="en-US"/>
                        <a:t>Stateful Firewall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endParaRPr lang="en-US"/>
                    </a:p>
                  </a:txBody>
                  <a:tcPr/>
                </a:tc>
                <a:extLst>
                  <a:ext uri="{0D108BD9-81ED-4DB2-BD59-A6C34878D82A}">
                    <a16:rowId xmlns:a16="http://schemas.microsoft.com/office/drawing/2014/main" val="2686257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9642564"/>
                  </a:ext>
                </a:extLst>
              </a:tr>
            </a:tbl>
          </a:graphicData>
        </a:graphic>
      </p:graphicFrame>
      <p:pic>
        <p:nvPicPr>
          <p:cNvPr id="2" name="Picture 1">
            <a:extLst>
              <a:ext uri="{FF2B5EF4-FFF2-40B4-BE49-F238E27FC236}">
                <a16:creationId xmlns:a16="http://schemas.microsoft.com/office/drawing/2014/main" id="{B10BD539-7863-6541-AF91-14BA4AF04724}"/>
              </a:ext>
            </a:extLst>
          </p:cNvPr>
          <p:cNvPicPr>
            <a:picLocks noChangeAspect="1"/>
          </p:cNvPicPr>
          <p:nvPr/>
        </p:nvPicPr>
        <p:blipFill>
          <a:blip r:embed="rId3"/>
          <a:stretch>
            <a:fillRect/>
          </a:stretch>
        </p:blipFill>
        <p:spPr>
          <a:xfrm>
            <a:off x="5929356" y="1951858"/>
            <a:ext cx="4577729" cy="3389699"/>
          </a:xfrm>
          <a:prstGeom prst="rect">
            <a:avLst/>
          </a:prstGeom>
        </p:spPr>
      </p:pic>
      <p:pic>
        <p:nvPicPr>
          <p:cNvPr id="3" name="Picture 2">
            <a:extLst>
              <a:ext uri="{FF2B5EF4-FFF2-40B4-BE49-F238E27FC236}">
                <a16:creationId xmlns:a16="http://schemas.microsoft.com/office/drawing/2014/main" id="{71E0E803-CD09-0B45-8D82-2A3BB3DA9A16}"/>
              </a:ext>
            </a:extLst>
          </p:cNvPr>
          <p:cNvPicPr>
            <a:picLocks noChangeAspect="1"/>
          </p:cNvPicPr>
          <p:nvPr/>
        </p:nvPicPr>
        <p:blipFill>
          <a:blip r:embed="rId4"/>
          <a:stretch>
            <a:fillRect/>
          </a:stretch>
        </p:blipFill>
        <p:spPr>
          <a:xfrm>
            <a:off x="1219200" y="1951858"/>
            <a:ext cx="4719420" cy="3389699"/>
          </a:xfrm>
          <a:prstGeom prst="rect">
            <a:avLst/>
          </a:prstGeom>
        </p:spPr>
      </p:pic>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spTree>
    <p:extLst>
      <p:ext uri="{BB962C8B-B14F-4D97-AF65-F5344CB8AC3E}">
        <p14:creationId xmlns:p14="http://schemas.microsoft.com/office/powerpoint/2010/main" val="199358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due to the complexity of program synthesis problem,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18755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8883993"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a:t>
            </a:r>
          </a:p>
          <a:p>
            <a:endParaRPr lang="en-US" sz="3600" dirty="0"/>
          </a:p>
          <a:p>
            <a:pPr marL="285750" indent="-285750">
              <a:buFont typeface="Arial" panose="020B0604020202020204" pitchFamily="34" charset="0"/>
              <a:buChar char="•"/>
            </a:pPr>
            <a:r>
              <a:rPr lang="en-US" sz="3600" dirty="0"/>
              <a:t>Could expand to generate fast programs for more programmable substrates (e.g., </a:t>
            </a:r>
            <a:r>
              <a:rPr lang="en-US" sz="3600" dirty="0" err="1"/>
              <a:t>SmartNIC</a:t>
            </a:r>
            <a:r>
              <a:rPr lang="en-US" sz="3600" dirty="0"/>
              <a:t>, FPGAs, DPDK, etc.)</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999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Current ways of developing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0206318" cy="5693866"/>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an optimizing compiler.  </a:t>
            </a:r>
          </a:p>
          <a:p>
            <a:pPr marL="914400" lvl="1" indent="-457200">
              <a:buFont typeface="Arial" panose="020B0604020202020204" pitchFamily="34" charset="0"/>
              <a:buChar char="•"/>
            </a:pPr>
            <a:r>
              <a:rPr lang="en-US" sz="2800" dirty="0"/>
              <a:t>Engineering an optimizing compiler takes a long time.</a:t>
            </a:r>
          </a:p>
          <a:p>
            <a:endParaRPr lang="en-US" sz="2800" dirty="0"/>
          </a:p>
          <a:p>
            <a:endParaRPr lang="en-US" sz="2800" dirty="0"/>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
        <p:nvSpPr>
          <p:cNvPr id="13" name="Rectangle 12">
            <a:extLst>
              <a:ext uri="{FF2B5EF4-FFF2-40B4-BE49-F238E27FC236}">
                <a16:creationId xmlns:a16="http://schemas.microsoft.com/office/drawing/2014/main" id="{C1310AF8-34F3-B846-8E0E-586F759D2A3C}"/>
              </a:ext>
            </a:extLst>
          </p:cNvPr>
          <p:cNvSpPr/>
          <p:nvPr/>
        </p:nvSpPr>
        <p:spPr>
          <a:xfrm>
            <a:off x="1460830" y="5549662"/>
            <a:ext cx="8301318" cy="369332"/>
          </a:xfrm>
          <a:prstGeom prst="rect">
            <a:avLst/>
          </a:prstGeom>
        </p:spPr>
        <p:txBody>
          <a:bodyPr wrap="square">
            <a:spAutoFit/>
          </a:bodyPr>
          <a:lstStyle/>
          <a:p>
            <a:r>
              <a:rPr lang="en-US" dirty="0">
                <a:latin typeface="LinLibertineT"/>
              </a:rPr>
              <a:t>A. D. Robison. (2001) Impact of Economics on Compiler Optimization. </a:t>
            </a:r>
            <a:endParaRPr lang="en-US" dirty="0">
              <a:effectLst/>
            </a:endParaRPr>
          </a:p>
        </p:txBody>
      </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a:solidFill>
                  <a:srgbClr val="0000FF"/>
                </a:solidFill>
                <a:latin typeface="Calibri"/>
              </a:rPr>
              <a:t>Why developing fast programs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0206318" cy="5262979"/>
          </a:xfrm>
          <a:prstGeom prst="rect">
            <a:avLst/>
          </a:prstGeom>
        </p:spPr>
        <p:txBody>
          <a:bodyPr wrap="square">
            <a:spAutoFit/>
          </a:bodyPr>
          <a:lstStyle/>
          <a:p>
            <a:pPr marL="457200"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Code generation using an optimizing compiler.  But, engineering an optimizing compiler takes a long time.</a:t>
            </a:r>
          </a:p>
          <a:p>
            <a:endParaRPr lang="en-US" sz="2800" dirty="0"/>
          </a:p>
          <a:p>
            <a:endParaRPr lang="en-US" sz="2800" dirty="0"/>
          </a:p>
          <a:p>
            <a:endParaRPr lang="en-US" sz="2800" dirty="0"/>
          </a:p>
        </p:txBody>
      </p:sp>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3"/>
          <a:stretch>
            <a:fillRect/>
          </a:stretch>
        </p:blipFill>
        <p:spPr>
          <a:xfrm>
            <a:off x="1543478" y="1675987"/>
            <a:ext cx="2557594" cy="1941697"/>
          </a:xfrm>
          <a:prstGeom prst="rect">
            <a:avLst/>
          </a:prstGeom>
        </p:spPr>
      </p:pic>
      <p:grpSp>
        <p:nvGrpSpPr>
          <p:cNvPr id="6" name="Group 5">
            <a:extLst>
              <a:ext uri="{FF2B5EF4-FFF2-40B4-BE49-F238E27FC236}">
                <a16:creationId xmlns:a16="http://schemas.microsoft.com/office/drawing/2014/main" id="{3959CA68-40BA-2D46-BEA3-3775C8E650DA}"/>
              </a:ext>
            </a:extLst>
          </p:cNvPr>
          <p:cNvGrpSpPr/>
          <p:nvPr/>
        </p:nvGrpSpPr>
        <p:grpSpPr>
          <a:xfrm>
            <a:off x="3915754" y="16759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4"/>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19722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5"/>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sp>
        <p:nvSpPr>
          <p:cNvPr id="13" name="Rectangle 12">
            <a:extLst>
              <a:ext uri="{FF2B5EF4-FFF2-40B4-BE49-F238E27FC236}">
                <a16:creationId xmlns:a16="http://schemas.microsoft.com/office/drawing/2014/main" id="{C1310AF8-34F3-B846-8E0E-586F759D2A3C}"/>
              </a:ext>
            </a:extLst>
          </p:cNvPr>
          <p:cNvSpPr/>
          <p:nvPr/>
        </p:nvSpPr>
        <p:spPr>
          <a:xfrm>
            <a:off x="1460830" y="5217570"/>
            <a:ext cx="8301318" cy="369332"/>
          </a:xfrm>
          <a:prstGeom prst="rect">
            <a:avLst/>
          </a:prstGeom>
        </p:spPr>
        <p:txBody>
          <a:bodyPr wrap="square">
            <a:spAutoFit/>
          </a:bodyPr>
          <a:lstStyle/>
          <a:p>
            <a:r>
              <a:rPr lang="en-US" dirty="0">
                <a:latin typeface="LinLibertineT"/>
              </a:rPr>
              <a:t>A. D. Robison. (2001) Impact of Economics on Compiler Optimization. </a:t>
            </a:r>
            <a:endParaRPr lang="en-US" dirty="0">
              <a:effectLst/>
            </a:endParaRPr>
          </a:p>
        </p:txBody>
      </p:sp>
    </p:spTree>
    <p:extLst>
      <p:ext uri="{BB962C8B-B14F-4D97-AF65-F5344CB8AC3E}">
        <p14:creationId xmlns:p14="http://schemas.microsoft.com/office/powerpoint/2010/main" val="147038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Solution: Use program synthesis to generate code</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549774"/>
            <a:ext cx="10523838" cy="523220"/>
          </a:xfrm>
          <a:prstGeom prst="rect">
            <a:avLst/>
          </a:prstGeom>
        </p:spPr>
        <p:txBody>
          <a:bodyPr wrap="square">
            <a:spAutoFit/>
          </a:bodyPr>
          <a:lstStyle/>
          <a:p>
            <a:r>
              <a:rPr lang="en-US" sz="2800" dirty="0"/>
              <a:t>Program synthesis: Auto-generate a program from a specification</a:t>
            </a:r>
          </a:p>
        </p:txBody>
      </p:sp>
      <p:grpSp>
        <p:nvGrpSpPr>
          <p:cNvPr id="15" name="Group 14">
            <a:extLst>
              <a:ext uri="{FF2B5EF4-FFF2-40B4-BE49-F238E27FC236}">
                <a16:creationId xmlns:a16="http://schemas.microsoft.com/office/drawing/2014/main" id="{547B44A6-235C-3D4B-9A1D-FB40880CC48B}"/>
              </a:ext>
            </a:extLst>
          </p:cNvPr>
          <p:cNvGrpSpPr/>
          <p:nvPr/>
        </p:nvGrpSpPr>
        <p:grpSpPr>
          <a:xfrm>
            <a:off x="975275" y="2290202"/>
            <a:ext cx="2794001" cy="1618505"/>
            <a:chOff x="975275" y="2290202"/>
            <a:chExt cx="2794001" cy="1618505"/>
          </a:xfrm>
        </p:grpSpPr>
        <p:sp>
          <p:nvSpPr>
            <p:cNvPr id="7" name="Oval 6">
              <a:extLst>
                <a:ext uri="{FF2B5EF4-FFF2-40B4-BE49-F238E27FC236}">
                  <a16:creationId xmlns:a16="http://schemas.microsoft.com/office/drawing/2014/main" id="{7F7AB295-FEBA-F142-BF7C-1BA4FD17EFEC}"/>
                </a:ext>
              </a:extLst>
            </p:cNvPr>
            <p:cNvSpPr/>
            <p:nvPr/>
          </p:nvSpPr>
          <p:spPr>
            <a:xfrm>
              <a:off x="975275" y="2290202"/>
              <a:ext cx="2794001" cy="16185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D4EAE4-F991-F247-B2E8-E5B92797AB34}"/>
                </a:ext>
              </a:extLst>
            </p:cNvPr>
            <p:cNvSpPr/>
            <p:nvPr/>
          </p:nvSpPr>
          <p:spPr>
            <a:xfrm>
              <a:off x="1113942" y="2511441"/>
              <a:ext cx="2516665" cy="1200329"/>
            </a:xfrm>
            <a:prstGeom prst="rect">
              <a:avLst/>
            </a:prstGeom>
          </p:spPr>
          <p:txBody>
            <a:bodyPr wrap="square">
              <a:spAutoFit/>
            </a:bodyPr>
            <a:lstStyle/>
            <a:p>
              <a:pPr algn="ctr"/>
              <a:r>
                <a:rPr lang="en-US" sz="2400" b="1" dirty="0">
                  <a:solidFill>
                    <a:schemeClr val="bg1"/>
                  </a:solidFill>
                </a:rPr>
                <a:t>Search space of Implementation candidates</a:t>
              </a:r>
            </a:p>
          </p:txBody>
        </p:sp>
      </p:grpSp>
      <p:grpSp>
        <p:nvGrpSpPr>
          <p:cNvPr id="14" name="Group 13">
            <a:extLst>
              <a:ext uri="{FF2B5EF4-FFF2-40B4-BE49-F238E27FC236}">
                <a16:creationId xmlns:a16="http://schemas.microsoft.com/office/drawing/2014/main" id="{B1235727-0E48-A54B-8F05-CF8DEB67027C}"/>
              </a:ext>
            </a:extLst>
          </p:cNvPr>
          <p:cNvGrpSpPr/>
          <p:nvPr/>
        </p:nvGrpSpPr>
        <p:grpSpPr>
          <a:xfrm>
            <a:off x="975275" y="4499554"/>
            <a:ext cx="2794001" cy="1618505"/>
            <a:chOff x="975275" y="4499554"/>
            <a:chExt cx="2794001" cy="1618505"/>
          </a:xfrm>
        </p:grpSpPr>
        <p:sp>
          <p:nvSpPr>
            <p:cNvPr id="9" name="Oval 8">
              <a:extLst>
                <a:ext uri="{FF2B5EF4-FFF2-40B4-BE49-F238E27FC236}">
                  <a16:creationId xmlns:a16="http://schemas.microsoft.com/office/drawing/2014/main" id="{B7902CF4-8112-2B40-82D7-A1A1D7EC6224}"/>
                </a:ext>
              </a:extLst>
            </p:cNvPr>
            <p:cNvSpPr/>
            <p:nvPr/>
          </p:nvSpPr>
          <p:spPr>
            <a:xfrm>
              <a:off x="975275" y="4499554"/>
              <a:ext cx="2794001" cy="16185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4CD1CC-5D96-DA4B-9E4D-4DC784E7C35E}"/>
                </a:ext>
              </a:extLst>
            </p:cNvPr>
            <p:cNvSpPr/>
            <p:nvPr/>
          </p:nvSpPr>
          <p:spPr>
            <a:xfrm>
              <a:off x="1132992" y="5064141"/>
              <a:ext cx="2516665" cy="461665"/>
            </a:xfrm>
            <a:prstGeom prst="rect">
              <a:avLst/>
            </a:prstGeom>
          </p:spPr>
          <p:txBody>
            <a:bodyPr wrap="square">
              <a:spAutoFit/>
            </a:bodyPr>
            <a:lstStyle/>
            <a:p>
              <a:pPr algn="ctr"/>
              <a:r>
                <a:rPr lang="en-US" sz="2400" b="1" dirty="0">
                  <a:solidFill>
                    <a:schemeClr val="bg1"/>
                  </a:solidFill>
                </a:rPr>
                <a:t>Specification</a:t>
              </a:r>
            </a:p>
          </p:txBody>
        </p:sp>
      </p:grpSp>
      <p:grpSp>
        <p:nvGrpSpPr>
          <p:cNvPr id="20" name="Group 19">
            <a:extLst>
              <a:ext uri="{FF2B5EF4-FFF2-40B4-BE49-F238E27FC236}">
                <a16:creationId xmlns:a16="http://schemas.microsoft.com/office/drawing/2014/main" id="{94D2B844-FCCD-A545-9398-64B1D96486F4}"/>
              </a:ext>
            </a:extLst>
          </p:cNvPr>
          <p:cNvGrpSpPr/>
          <p:nvPr/>
        </p:nvGrpSpPr>
        <p:grpSpPr>
          <a:xfrm>
            <a:off x="5159926" y="3279875"/>
            <a:ext cx="2005768" cy="1618505"/>
            <a:chOff x="5217076" y="3279875"/>
            <a:chExt cx="2005768" cy="1618505"/>
          </a:xfrm>
        </p:grpSpPr>
        <p:sp>
          <p:nvSpPr>
            <p:cNvPr id="13" name="Oval 12">
              <a:extLst>
                <a:ext uri="{FF2B5EF4-FFF2-40B4-BE49-F238E27FC236}">
                  <a16:creationId xmlns:a16="http://schemas.microsoft.com/office/drawing/2014/main" id="{B8D64033-512E-3F49-87B0-68389FCF39A2}"/>
                </a:ext>
              </a:extLst>
            </p:cNvPr>
            <p:cNvSpPr/>
            <p:nvPr/>
          </p:nvSpPr>
          <p:spPr>
            <a:xfrm>
              <a:off x="5337725" y="3279875"/>
              <a:ext cx="1748875" cy="161850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8080"/>
                </a:highlight>
              </a:endParaRPr>
            </a:p>
          </p:txBody>
        </p:sp>
        <p:sp>
          <p:nvSpPr>
            <p:cNvPr id="17" name="Rectangle 16">
              <a:extLst>
                <a:ext uri="{FF2B5EF4-FFF2-40B4-BE49-F238E27FC236}">
                  <a16:creationId xmlns:a16="http://schemas.microsoft.com/office/drawing/2014/main" id="{9255555D-8FB8-2942-9E51-362CA8F40D00}"/>
                </a:ext>
              </a:extLst>
            </p:cNvPr>
            <p:cNvSpPr/>
            <p:nvPr/>
          </p:nvSpPr>
          <p:spPr>
            <a:xfrm>
              <a:off x="5217076" y="3680107"/>
              <a:ext cx="2005768" cy="830997"/>
            </a:xfrm>
            <a:prstGeom prst="rect">
              <a:avLst/>
            </a:prstGeom>
          </p:spPr>
          <p:txBody>
            <a:bodyPr wrap="square">
              <a:spAutoFit/>
            </a:bodyPr>
            <a:lstStyle/>
            <a:p>
              <a:pPr algn="ctr"/>
              <a:r>
                <a:rPr lang="en-US" sz="2400" b="1" dirty="0">
                  <a:solidFill>
                    <a:schemeClr val="bg1"/>
                  </a:solidFill>
                </a:rPr>
                <a:t>Search</a:t>
              </a:r>
            </a:p>
            <a:p>
              <a:pPr algn="ctr"/>
              <a:r>
                <a:rPr lang="en-US" sz="2400" b="1" dirty="0">
                  <a:solidFill>
                    <a:schemeClr val="bg1"/>
                  </a:solidFill>
                </a:rPr>
                <a:t>Algorithm</a:t>
              </a:r>
            </a:p>
          </p:txBody>
        </p:sp>
      </p:grpSp>
      <p:grpSp>
        <p:nvGrpSpPr>
          <p:cNvPr id="24" name="Group 23">
            <a:extLst>
              <a:ext uri="{FF2B5EF4-FFF2-40B4-BE49-F238E27FC236}">
                <a16:creationId xmlns:a16="http://schemas.microsoft.com/office/drawing/2014/main" id="{ECF003DD-DD52-454D-B3AE-B7390F69BA2D}"/>
              </a:ext>
            </a:extLst>
          </p:cNvPr>
          <p:cNvGrpSpPr/>
          <p:nvPr/>
        </p:nvGrpSpPr>
        <p:grpSpPr>
          <a:xfrm>
            <a:off x="8729660" y="3009900"/>
            <a:ext cx="2487065" cy="2111391"/>
            <a:chOff x="8729660" y="3009900"/>
            <a:chExt cx="2487065" cy="2111391"/>
          </a:xfrm>
        </p:grpSpPr>
        <p:sp>
          <p:nvSpPr>
            <p:cNvPr id="16" name="Round Diagonal Corner Rectangle 15">
              <a:extLst>
                <a:ext uri="{FF2B5EF4-FFF2-40B4-BE49-F238E27FC236}">
                  <a16:creationId xmlns:a16="http://schemas.microsoft.com/office/drawing/2014/main" id="{80BEE107-EC2A-3F4F-B590-A922A0F34E98}"/>
                </a:ext>
              </a:extLst>
            </p:cNvPr>
            <p:cNvSpPr/>
            <p:nvPr/>
          </p:nvSpPr>
          <p:spPr>
            <a:xfrm>
              <a:off x="8780182" y="3009900"/>
              <a:ext cx="2278825" cy="2111391"/>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118E0F-2C17-A34F-8487-EEA2C8B5A488}"/>
                </a:ext>
              </a:extLst>
            </p:cNvPr>
            <p:cNvSpPr/>
            <p:nvPr/>
          </p:nvSpPr>
          <p:spPr>
            <a:xfrm>
              <a:off x="8729660" y="3474398"/>
              <a:ext cx="2487065" cy="1229458"/>
            </a:xfrm>
            <a:prstGeom prst="rect">
              <a:avLst/>
            </a:prstGeom>
          </p:spPr>
          <p:txBody>
            <a:bodyPr wrap="square">
              <a:spAutoFit/>
            </a:bodyPr>
            <a:lstStyle/>
            <a:p>
              <a:pPr algn="ctr"/>
              <a:r>
                <a:rPr lang="en-US" sz="2400" b="1" dirty="0">
                  <a:solidFill>
                    <a:schemeClr val="bg1"/>
                  </a:solidFill>
                </a:rPr>
                <a:t>Implementation</a:t>
              </a:r>
            </a:p>
            <a:p>
              <a:pPr algn="ctr"/>
              <a:r>
                <a:rPr lang="en-US" sz="2400" b="1" dirty="0">
                  <a:solidFill>
                    <a:schemeClr val="bg1"/>
                  </a:solidFill>
                </a:rPr>
                <a:t>that satisfies specification</a:t>
              </a:r>
            </a:p>
          </p:txBody>
        </p:sp>
      </p:grpSp>
      <p:sp>
        <p:nvSpPr>
          <p:cNvPr id="21" name="Notched Right Arrow 20">
            <a:extLst>
              <a:ext uri="{FF2B5EF4-FFF2-40B4-BE49-F238E27FC236}">
                <a16:creationId xmlns:a16="http://schemas.microsoft.com/office/drawing/2014/main" id="{72FE4B37-923B-824A-913D-4648A26703EB}"/>
              </a:ext>
            </a:extLst>
          </p:cNvPr>
          <p:cNvSpPr/>
          <p:nvPr/>
        </p:nvSpPr>
        <p:spPr>
          <a:xfrm>
            <a:off x="7359782" y="3715955"/>
            <a:ext cx="1039546" cy="795149"/>
          </a:xfrm>
          <a:prstGeom prst="notched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490506"/>
            <a:ext cx="1442419" cy="795149"/>
          </a:xfrm>
          <a:prstGeom prst="notch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3040293"/>
            <a:ext cx="1442419" cy="795149"/>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p:txBody>
          <a:bodyPr>
            <a:normAutofit/>
          </a:bodyPr>
          <a:lstStyle/>
          <a:p>
            <a:r>
              <a:rPr lang="en-US">
                <a:solidFill>
                  <a:srgbClr val="0000FF"/>
                </a:solidFill>
                <a:latin typeface="Calibri"/>
              </a:rPr>
              <a:t>Classical solution to optimized code</a:t>
            </a:r>
          </a:p>
        </p:txBody>
      </p:sp>
      <p:sp>
        <p:nvSpPr>
          <p:cNvPr id="3" name="Content Placeholder 2">
            <a:extLst>
              <a:ext uri="{FF2B5EF4-FFF2-40B4-BE49-F238E27FC236}">
                <a16:creationId xmlns:a16="http://schemas.microsoft.com/office/drawing/2014/main" id="{98B9C12B-4695-BC42-A3A2-CAB6804AF8DF}"/>
              </a:ext>
            </a:extLst>
          </p:cNvPr>
          <p:cNvSpPr>
            <a:spLocks noGrp="1"/>
          </p:cNvSpPr>
          <p:nvPr>
            <p:ph idx="1"/>
          </p:nvPr>
        </p:nvSpPr>
        <p:spPr>
          <a:xfrm>
            <a:off x="838200" y="3429000"/>
            <a:ext cx="10515600" cy="4351338"/>
          </a:xfrm>
        </p:spPr>
        <p:txBody>
          <a:bodyPr/>
          <a:lstStyle/>
          <a:p>
            <a:endParaRPr lang="en-US" dirty="0"/>
          </a:p>
          <a:p>
            <a:r>
              <a:rPr lang="en-US" dirty="0"/>
              <a:t>  But, engineering an optimized compiler takes a long time.</a:t>
            </a:r>
          </a:p>
          <a:p>
            <a:endParaRPr lang="en-US" dirty="0"/>
          </a:p>
          <a:p>
            <a:r>
              <a:rPr lang="en-US" dirty="0"/>
              <a:t>  Solution: Use program synthesis to build code generators for   programmable network devices</a:t>
            </a:r>
          </a:p>
          <a:p>
            <a:endParaRPr lang="en-US" dirty="0"/>
          </a:p>
          <a:p>
            <a:endParaRPr lang="en-US" dirty="0"/>
          </a:p>
        </p:txBody>
      </p:sp>
      <p:sp>
        <p:nvSpPr>
          <p:cNvPr id="4" name="Rectangle 3">
            <a:extLst>
              <a:ext uri="{FF2B5EF4-FFF2-40B4-BE49-F238E27FC236}">
                <a16:creationId xmlns:a16="http://schemas.microsoft.com/office/drawing/2014/main" id="{A72E95A3-B2B4-0A4F-93BC-24B83FAEB63C}"/>
              </a:ext>
            </a:extLst>
          </p:cNvPr>
          <p:cNvSpPr/>
          <p:nvPr/>
        </p:nvSpPr>
        <p:spPr>
          <a:xfrm>
            <a:off x="838200" y="2085132"/>
            <a:ext cx="9718623" cy="1815882"/>
          </a:xfrm>
          <a:prstGeom prst="rect">
            <a:avLst/>
          </a:prstGeom>
        </p:spPr>
        <p:txBody>
          <a:bodyPr wrap="none">
            <a:spAutoFit/>
          </a:bodyPr>
          <a:lstStyle/>
          <a:p>
            <a:pPr marL="457200" indent="-457200">
              <a:buFont typeface="Arial" panose="020B0604020202020204" pitchFamily="34" charset="0"/>
              <a:buChar char="•"/>
            </a:pPr>
            <a:r>
              <a:rPr lang="en-US" sz="2800"/>
              <a:t>Requires familiarity with the underlying hardware architecture</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a:t>Code generation using an optimized compiler</a:t>
            </a:r>
          </a:p>
          <a:p>
            <a:pPr marL="457200" indent="-457200">
              <a:buFont typeface="Arial" panose="020B0604020202020204" pitchFamily="34" charset="0"/>
              <a:buChar char="•"/>
            </a:pPr>
            <a:endParaRPr lang="en-US" sz="2800"/>
          </a:p>
        </p:txBody>
      </p:sp>
    </p:spTree>
    <p:extLst>
      <p:ext uri="{BB962C8B-B14F-4D97-AF65-F5344CB8AC3E}">
        <p14:creationId xmlns:p14="http://schemas.microsoft.com/office/powerpoint/2010/main" val="82568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fontScale="92500"/>
          </a:bodyPr>
          <a:lstStyle/>
          <a:p>
            <a:r>
              <a:rPr lang="en-US" dirty="0"/>
              <a:t>Optimizing compilers are traditionally designed to produce good code under reasonable compilation time budgets</a:t>
            </a:r>
          </a:p>
          <a:p>
            <a:endParaRPr lang="en-US" dirty="0"/>
          </a:p>
          <a:p>
            <a:r>
              <a:rPr lang="en-US" dirty="0"/>
              <a:t>For fast packet processing, there is value to generating near-optimal code on some metric using exhaustive search based on synthesis:</a:t>
            </a:r>
          </a:p>
          <a:p>
            <a:pPr lvl="1"/>
            <a:r>
              <a:rPr lang="en-US" dirty="0"/>
              <a:t>Latency</a:t>
            </a:r>
          </a:p>
          <a:p>
            <a:pPr lvl="1"/>
            <a:r>
              <a:rPr lang="en-US" dirty="0"/>
              <a:t>Throughput</a:t>
            </a:r>
          </a:p>
          <a:p>
            <a:pPr lvl="1"/>
            <a:r>
              <a:rPr lang="en-US" dirty="0"/>
              <a:t>Memory/power consumption</a:t>
            </a:r>
          </a:p>
          <a:p>
            <a:endParaRPr lang="en-US" dirty="0"/>
          </a:p>
          <a:p>
            <a:r>
              <a:rPr lang="en-US" dirty="0"/>
              <a:t>In essence, spend more time in code generation for higher quality code.</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838200" y="1690687"/>
            <a:ext cx="106680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and simple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a:t>
            </a:r>
          </a:p>
          <a:p>
            <a:pPr lvl="1"/>
            <a:r>
              <a:rPr lang="en-US" sz="3200" dirty="0"/>
              <a:t>Synthesis benchmarks and competitions</a:t>
            </a:r>
          </a:p>
          <a:p>
            <a:endParaRPr lang="en-US" sz="3200" dirty="0"/>
          </a:p>
        </p:txBody>
      </p:sp>
      <p:grpSp>
        <p:nvGrpSpPr>
          <p:cNvPr id="9" name="Group 8">
            <a:extLst>
              <a:ext uri="{FF2B5EF4-FFF2-40B4-BE49-F238E27FC236}">
                <a16:creationId xmlns:a16="http://schemas.microsoft.com/office/drawing/2014/main" id="{6703B663-86BC-394D-9AE8-A8F136B9FC2E}"/>
              </a:ext>
            </a:extLst>
          </p:cNvPr>
          <p:cNvGrpSpPr/>
          <p:nvPr/>
        </p:nvGrpSpPr>
        <p:grpSpPr>
          <a:xfrm>
            <a:off x="10058400" y="1652526"/>
            <a:ext cx="1625600" cy="1244600"/>
            <a:chOff x="5702300" y="1465232"/>
            <a:chExt cx="1625600" cy="1244600"/>
          </a:xfrm>
        </p:grpSpPr>
        <p:pic>
          <p:nvPicPr>
            <p:cNvPr id="3" name="Picture 2">
              <a:extLst>
                <a:ext uri="{FF2B5EF4-FFF2-40B4-BE49-F238E27FC236}">
                  <a16:creationId xmlns:a16="http://schemas.microsoft.com/office/drawing/2014/main" id="{7935F7DF-19BD-FA4B-BE24-43149CF006FC}"/>
                </a:ext>
              </a:extLst>
            </p:cNvPr>
            <p:cNvPicPr>
              <a:picLocks noChangeAspect="1"/>
            </p:cNvPicPr>
            <p:nvPr/>
          </p:nvPicPr>
          <p:blipFill>
            <a:blip r:embed="rId3"/>
            <a:stretch>
              <a:fillRect/>
            </a:stretch>
          </p:blipFill>
          <p:spPr>
            <a:xfrm>
              <a:off x="5702300" y="1465232"/>
              <a:ext cx="1625600" cy="1244600"/>
            </a:xfrm>
            <a:prstGeom prst="rect">
              <a:avLst/>
            </a:prstGeom>
          </p:spPr>
        </p:pic>
        <p:sp>
          <p:nvSpPr>
            <p:cNvPr id="6" name="Rectangle 5">
              <a:extLst>
                <a:ext uri="{FF2B5EF4-FFF2-40B4-BE49-F238E27FC236}">
                  <a16:creationId xmlns:a16="http://schemas.microsoft.com/office/drawing/2014/main" id="{C4343675-E177-7C4E-A475-367EB29198F6}"/>
                </a:ext>
              </a:extLst>
            </p:cNvPr>
            <p:cNvSpPr/>
            <p:nvPr/>
          </p:nvSpPr>
          <p:spPr>
            <a:xfrm>
              <a:off x="7010400" y="2400300"/>
              <a:ext cx="279400" cy="27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15043</TotalTime>
  <Words>5336</Words>
  <Application>Microsoft Macintosh PowerPoint</Application>
  <PresentationFormat>Widescreen</PresentationFormat>
  <Paragraphs>590</Paragraphs>
  <Slides>28</Slides>
  <Notes>28</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LinLibertineT</vt:lpstr>
      <vt:lpstr>Arial</vt:lpstr>
      <vt:lpstr>Calibri</vt:lpstr>
      <vt:lpstr>Calibri Light</vt:lpstr>
      <vt:lpstr>Cambria Math</vt:lpstr>
      <vt:lpstr>Office Theme</vt:lpstr>
      <vt:lpstr>Autogenerating fast packet-processing code using program synthesis</vt:lpstr>
      <vt:lpstr>Programmable network devices today</vt:lpstr>
      <vt:lpstr>Programming network devices today</vt:lpstr>
      <vt:lpstr>Current ways of developing fast programs</vt:lpstr>
      <vt:lpstr>Why developing fast programs hard?</vt:lpstr>
      <vt:lpstr>PowerPoint Presentation</vt:lpstr>
      <vt:lpstr>Classical solution to optimized code</vt:lpstr>
      <vt:lpstr>Why use synthesis for code generation?</vt:lpstr>
      <vt:lpstr>But synthesis can be very time consuming</vt:lpstr>
      <vt:lpstr>PowerPoint Presentation</vt:lpstr>
      <vt:lpstr>PowerPoint Presentation</vt:lpstr>
      <vt:lpstr>PowerPoint Presentation</vt:lpstr>
      <vt:lpstr>PowerPoint Presentation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198</cp:revision>
  <dcterms:created xsi:type="dcterms:W3CDTF">2019-10-08T15:17:24Z</dcterms:created>
  <dcterms:modified xsi:type="dcterms:W3CDTF">2019-11-10T15:17:26Z</dcterms:modified>
</cp:coreProperties>
</file>